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2" r:id="rId6"/>
    <p:sldId id="263" r:id="rId7"/>
    <p:sldId id="264" r:id="rId8"/>
    <p:sldId id="265" r:id="rId9"/>
    <p:sldId id="274" r:id="rId10"/>
    <p:sldId id="266" r:id="rId11"/>
    <p:sldId id="268" r:id="rId12"/>
    <p:sldId id="270" r:id="rId13"/>
    <p:sldId id="271" r:id="rId14"/>
    <p:sldId id="272" r:id="rId15"/>
    <p:sldId id="273"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F3028F9-16FC-491C-B17F-6E2041D93C1D}" type="datetimeFigureOut">
              <a:rPr lang="es-MX" smtClean="0"/>
              <a:t>06/11/2012</a:t>
            </a:fld>
            <a:endParaRPr lang="es-MX"/>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MX"/>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E21BC875-1E97-4FFF-BBE0-DB908E96599D}"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F3028F9-16FC-491C-B17F-6E2041D93C1D}" type="datetimeFigureOut">
              <a:rPr lang="es-MX" smtClean="0"/>
              <a:t>06/11/2012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21BC875-1E97-4FFF-BBE0-DB908E96599D}"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0F3028F9-16FC-491C-B17F-6E2041D93C1D}" type="datetimeFigureOut">
              <a:rPr lang="es-MX" smtClean="0"/>
              <a:t>06/11/2012</a:t>
            </a:fld>
            <a:endParaRPr lang="es-MX"/>
          </a:p>
        </p:txBody>
      </p:sp>
      <p:sp>
        <p:nvSpPr>
          <p:cNvPr id="5" name="4 Marcador de pie de página"/>
          <p:cNvSpPr>
            <a:spLocks noGrp="1"/>
          </p:cNvSpPr>
          <p:nvPr>
            <p:ph type="ftr" sz="quarter" idx="11"/>
          </p:nvPr>
        </p:nvSpPr>
        <p:spPr>
          <a:xfrm>
            <a:off x="457201" y="6248207"/>
            <a:ext cx="5573483" cy="365125"/>
          </a:xfrm>
        </p:spPr>
        <p:txBody>
          <a:bodyPr/>
          <a:lstStyle/>
          <a:p>
            <a:endParaRPr lang="es-MX"/>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E21BC875-1E97-4FFF-BBE0-DB908E96599D}"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0F3028F9-16FC-491C-B17F-6E2041D93C1D}" type="datetimeFigureOut">
              <a:rPr lang="es-MX" smtClean="0"/>
              <a:t>06/11/2012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E21BC875-1E97-4FFF-BBE0-DB908E96599D}" type="slidenum">
              <a:rPr lang="es-MX" smtClean="0"/>
              <a:t>‹Nº›</a:t>
            </a:fld>
            <a:endParaRPr lang="es-MX"/>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0F3028F9-16FC-491C-B17F-6E2041D93C1D}" type="datetimeFigureOut">
              <a:rPr lang="es-MX" smtClean="0"/>
              <a:t>06/11/2012</a:t>
            </a:fld>
            <a:endParaRPr lang="es-MX"/>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21BC875-1E97-4FFF-BBE0-DB908E96599D}" type="slidenum">
              <a:rPr lang="es-MX" smtClean="0"/>
              <a:t>‹Nº›</a:t>
            </a:fld>
            <a:endParaRPr lang="es-MX"/>
          </a:p>
        </p:txBody>
      </p:sp>
      <p:sp>
        <p:nvSpPr>
          <p:cNvPr id="14" name="13 Marcador de pie de página"/>
          <p:cNvSpPr>
            <a:spLocks noGrp="1"/>
          </p:cNvSpPr>
          <p:nvPr>
            <p:ph type="ftr" sz="quarter" idx="12"/>
          </p:nvPr>
        </p:nvSpPr>
        <p:spPr/>
        <p:txBody>
          <a:bodyPr/>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0F3028F9-16FC-491C-B17F-6E2041D93C1D}" type="datetimeFigureOut">
              <a:rPr lang="es-MX" smtClean="0"/>
              <a:t>06/11/2012</a:t>
            </a:fld>
            <a:endParaRPr lang="es-MX"/>
          </a:p>
        </p:txBody>
      </p:sp>
      <p:sp>
        <p:nvSpPr>
          <p:cNvPr id="10" name="9 Marcador de número de diapositiva"/>
          <p:cNvSpPr>
            <a:spLocks noGrp="1"/>
          </p:cNvSpPr>
          <p:nvPr>
            <p:ph type="sldNum" sz="quarter" idx="16"/>
          </p:nvPr>
        </p:nvSpPr>
        <p:spPr/>
        <p:txBody>
          <a:bodyPr rtlCol="0"/>
          <a:lstStyle/>
          <a:p>
            <a:fld id="{E21BC875-1E97-4FFF-BBE0-DB908E96599D}" type="slidenum">
              <a:rPr lang="es-MX" smtClean="0"/>
              <a:t>‹Nº›</a:t>
            </a:fld>
            <a:endParaRPr lang="es-MX"/>
          </a:p>
        </p:txBody>
      </p:sp>
      <p:sp>
        <p:nvSpPr>
          <p:cNvPr id="12" name="11 Marcador de pie de página"/>
          <p:cNvSpPr>
            <a:spLocks noGrp="1"/>
          </p:cNvSpPr>
          <p:nvPr>
            <p:ph type="ftr" sz="quarter" idx="17"/>
          </p:nvPr>
        </p:nvSpPr>
        <p:spPr/>
        <p:txBody>
          <a:bodyPr rtlCol="0"/>
          <a:lstStyle/>
          <a:p>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0F3028F9-16FC-491C-B17F-6E2041D93C1D}" type="datetimeFigureOut">
              <a:rPr lang="es-MX" smtClean="0"/>
              <a:t>06/11/2012</a:t>
            </a:fld>
            <a:endParaRPr lang="es-MX"/>
          </a:p>
        </p:txBody>
      </p:sp>
      <p:sp>
        <p:nvSpPr>
          <p:cNvPr id="12" name="11 Marcador de número de diapositiva"/>
          <p:cNvSpPr>
            <a:spLocks noGrp="1"/>
          </p:cNvSpPr>
          <p:nvPr>
            <p:ph type="sldNum" sz="quarter" idx="16"/>
          </p:nvPr>
        </p:nvSpPr>
        <p:spPr/>
        <p:txBody>
          <a:bodyPr rtlCol="0"/>
          <a:lstStyle/>
          <a:p>
            <a:fld id="{E21BC875-1E97-4FFF-BBE0-DB908E96599D}" type="slidenum">
              <a:rPr lang="es-MX" smtClean="0"/>
              <a:t>‹Nº›</a:t>
            </a:fld>
            <a:endParaRPr lang="es-MX"/>
          </a:p>
        </p:txBody>
      </p:sp>
      <p:sp>
        <p:nvSpPr>
          <p:cNvPr id="14" name="13 Marcador de pie de página"/>
          <p:cNvSpPr>
            <a:spLocks noGrp="1"/>
          </p:cNvSpPr>
          <p:nvPr>
            <p:ph type="ftr" sz="quarter" idx="17"/>
          </p:nvPr>
        </p:nvSpPr>
        <p:spPr/>
        <p:txBody>
          <a:bodyPr rtlCol="0"/>
          <a:lstStyle/>
          <a:p>
            <a:endParaRPr lang="es-MX"/>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F3028F9-16FC-491C-B17F-6E2041D93C1D}" type="datetimeFigureOut">
              <a:rPr lang="es-MX" smtClean="0"/>
              <a:t>06/11/2012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E21BC875-1E97-4FFF-BBE0-DB908E96599D}"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3028F9-16FC-491C-B17F-6E2041D93C1D}" type="datetimeFigureOut">
              <a:rPr lang="es-MX" smtClean="0"/>
              <a:t>06/11/2012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E21BC875-1E97-4FFF-BBE0-DB908E96599D}"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0F3028F9-16FC-491C-B17F-6E2041D93C1D}" type="datetimeFigureOut">
              <a:rPr lang="es-MX" smtClean="0"/>
              <a:t>06/11/2012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E21BC875-1E97-4FFF-BBE0-DB908E96599D}" type="slidenum">
              <a:rPr lang="es-MX" smtClean="0"/>
              <a:t>‹Nº›</a:t>
            </a:fld>
            <a:endParaRPr lang="es-MX"/>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0F3028F9-16FC-491C-B17F-6E2041D93C1D}" type="datetimeFigureOut">
              <a:rPr lang="es-MX" smtClean="0"/>
              <a:t>06/11/2012</a:t>
            </a:fld>
            <a:endParaRPr lang="es-MX"/>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E21BC875-1E97-4FFF-BBE0-DB908E96599D}" type="slidenum">
              <a:rPr lang="es-MX" smtClean="0"/>
              <a:t>‹Nº›</a:t>
            </a:fld>
            <a:endParaRPr lang="es-MX"/>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MX"/>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F3028F9-16FC-491C-B17F-6E2041D93C1D}" type="datetimeFigureOut">
              <a:rPr lang="es-MX" smtClean="0"/>
              <a:t>06/11/2012</a:t>
            </a:fld>
            <a:endParaRPr lang="es-MX"/>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MX"/>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21BC875-1E97-4FFF-BBE0-DB908E96599D}"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Servicio Médico e ISSSTESON </a:t>
            </a:r>
            <a:endParaRPr lang="es-MX" dirty="0"/>
          </a:p>
        </p:txBody>
      </p:sp>
      <p:sp>
        <p:nvSpPr>
          <p:cNvPr id="3" name="2 Subtítulo"/>
          <p:cNvSpPr>
            <a:spLocks noGrp="1"/>
          </p:cNvSpPr>
          <p:nvPr>
            <p:ph type="subTitle" idx="1"/>
          </p:nvPr>
        </p:nvSpPr>
        <p:spPr/>
        <p:txBody>
          <a:bodyPr/>
          <a:lstStyle/>
          <a:p>
            <a:endParaRPr lang="es-MX"/>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71462"/>
            <a:ext cx="8229600" cy="582594"/>
          </a:xfrm>
        </p:spPr>
        <p:txBody>
          <a:bodyPr>
            <a:normAutofit/>
          </a:bodyPr>
          <a:lstStyle/>
          <a:p>
            <a:r>
              <a:rPr lang="es-ES" sz="2700" b="1" cap="all" dirty="0"/>
              <a:t>CLÁUSULA 144. PAGO DE HOSPITALIZACIÓN </a:t>
            </a:r>
            <a:endParaRPr lang="es-MX" sz="2700" dirty="0"/>
          </a:p>
        </p:txBody>
      </p:sp>
      <p:graphicFrame>
        <p:nvGraphicFramePr>
          <p:cNvPr id="4" name="3 Marcador de contenido"/>
          <p:cNvGraphicFramePr>
            <a:graphicFrameLocks noGrp="1"/>
          </p:cNvGraphicFramePr>
          <p:nvPr>
            <p:ph sz="quarter" idx="1"/>
          </p:nvPr>
        </p:nvGraphicFramePr>
        <p:xfrm>
          <a:off x="285750" y="428604"/>
          <a:ext cx="8643968" cy="6551711"/>
        </p:xfrm>
        <a:graphic>
          <a:graphicData uri="http://schemas.openxmlformats.org/drawingml/2006/table">
            <a:tbl>
              <a:tblPr firstRow="1" bandRow="1">
                <a:tableStyleId>{5C22544A-7EE6-4342-B048-85BDC9FD1C3A}</a:tableStyleId>
              </a:tblPr>
              <a:tblGrid>
                <a:gridCol w="4321984"/>
                <a:gridCol w="4321984"/>
              </a:tblGrid>
              <a:tr h="486191">
                <a:tc>
                  <a:txBody>
                    <a:bodyPr/>
                    <a:lstStyle/>
                    <a:p>
                      <a:r>
                        <a:rPr lang="es-MX" dirty="0" smtClean="0"/>
                        <a:t>Cláusula </a:t>
                      </a:r>
                      <a:endParaRPr lang="es-MX" dirty="0"/>
                    </a:p>
                  </a:txBody>
                  <a:tcPr/>
                </a:tc>
                <a:tc>
                  <a:txBody>
                    <a:bodyPr/>
                    <a:lstStyle/>
                    <a:p>
                      <a:r>
                        <a:rPr lang="es-MX" dirty="0" smtClean="0"/>
                        <a:t>Propuesta </a:t>
                      </a:r>
                      <a:endParaRPr lang="es-MX" dirty="0"/>
                    </a:p>
                  </a:txBody>
                  <a:tcPr/>
                </a:tc>
              </a:tr>
              <a:tr h="5514601">
                <a:tc>
                  <a:txBody>
                    <a:bodyPr/>
                    <a:lstStyle/>
                    <a:p>
                      <a:r>
                        <a:rPr lang="es-ES" sz="2200" dirty="0" smtClean="0"/>
                        <a:t>En caso de que el trabajador académico, su cónyuge, hijos o padres sean hospitalizados, la Universidad pagará el diferencial de las cuotas establecidas en los hospitales adscritos al ISSSTESON. </a:t>
                      </a:r>
                    </a:p>
                    <a:p>
                      <a:r>
                        <a:rPr lang="es-ES" sz="2200" dirty="0" smtClean="0"/>
                        <a:t>Asimismo, la Universidad se obliga a pagar la totalidad del servicio médico, medicinas que se proporcione a los derechohabientes que hayan sido atendidos en instituciones no afiliadas al ISSSTESON, en casos de emergencia, derivados por cualquier causa, en un término de cinco días hábiles posteriores a la fecha de la acreditación de la emergencia. </a:t>
                      </a:r>
                    </a:p>
                    <a:p>
                      <a:endParaRPr lang="es-MX" dirty="0"/>
                    </a:p>
                  </a:txBody>
                  <a:tcPr/>
                </a:tc>
                <a:tc>
                  <a:txBody>
                    <a:bodyPr/>
                    <a:lstStyle/>
                    <a:p>
                      <a:r>
                        <a:rPr lang="es-ES" sz="2300" dirty="0" smtClean="0"/>
                        <a:t>Asimismo, la Universidad se obliga a pagar la totalidad del servicio médico, medicinas, </a:t>
                      </a:r>
                      <a:r>
                        <a:rPr lang="es-ES" sz="2300" dirty="0" smtClean="0">
                          <a:solidFill>
                            <a:srgbClr val="C00000"/>
                          </a:solidFill>
                        </a:rPr>
                        <a:t>prótesis, </a:t>
                      </a:r>
                      <a:r>
                        <a:rPr lang="es-ES" sz="2300" dirty="0" err="1" smtClean="0">
                          <a:solidFill>
                            <a:srgbClr val="C00000"/>
                          </a:solidFill>
                        </a:rPr>
                        <a:t>stent</a:t>
                      </a:r>
                      <a:r>
                        <a:rPr lang="es-ES" sz="2300" dirty="0" smtClean="0">
                          <a:solidFill>
                            <a:srgbClr val="C00000"/>
                          </a:solidFill>
                        </a:rPr>
                        <a:t>, marcapasos, válvulas de corazón y líquido de contraste que se proporcione al trabajador académico, su cónyuge, hijos o padres </a:t>
                      </a:r>
                      <a:r>
                        <a:rPr lang="es-ES" sz="2300" dirty="0" smtClean="0"/>
                        <a:t>que hayan sido atendidos en instituciones no afiliadas al ISSSTESON, en casos de emergencia, derivados por cualquier causa, en un término de cinco días hábiles posteriores a la fecha de la acreditación de la emergencia</a:t>
                      </a:r>
                      <a:endParaRPr lang="es-MX" sz="23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654032"/>
          </a:xfrm>
        </p:spPr>
        <p:txBody>
          <a:bodyPr>
            <a:normAutofit/>
          </a:bodyPr>
          <a:lstStyle/>
          <a:p>
            <a:r>
              <a:rPr lang="es-MX" sz="3000" dirty="0" smtClean="0"/>
              <a:t>Cláusula 145: Traslado de pacientes</a:t>
            </a:r>
            <a:endParaRPr lang="es-MX" sz="3000" dirty="0"/>
          </a:p>
        </p:txBody>
      </p:sp>
      <p:graphicFrame>
        <p:nvGraphicFramePr>
          <p:cNvPr id="5" name="4 Marcador de contenido"/>
          <p:cNvGraphicFramePr>
            <a:graphicFrameLocks noGrp="1"/>
          </p:cNvGraphicFramePr>
          <p:nvPr>
            <p:ph sz="quarter" idx="1"/>
          </p:nvPr>
        </p:nvGraphicFramePr>
        <p:xfrm>
          <a:off x="428596" y="857232"/>
          <a:ext cx="8229600" cy="5862689"/>
        </p:xfrm>
        <a:graphic>
          <a:graphicData uri="http://schemas.openxmlformats.org/drawingml/2006/table">
            <a:tbl>
              <a:tblPr firstRow="1" bandRow="1">
                <a:tableStyleId>{5C22544A-7EE6-4342-B048-85BDC9FD1C3A}</a:tableStyleId>
              </a:tblPr>
              <a:tblGrid>
                <a:gridCol w="4114800"/>
                <a:gridCol w="4114800"/>
              </a:tblGrid>
              <a:tr h="498209">
                <a:tc>
                  <a:txBody>
                    <a:bodyPr/>
                    <a:lstStyle/>
                    <a:p>
                      <a:r>
                        <a:rPr lang="es-MX" dirty="0" smtClean="0"/>
                        <a:t>Cláusula </a:t>
                      </a:r>
                      <a:endParaRPr lang="es-MX" dirty="0"/>
                    </a:p>
                  </a:txBody>
                  <a:tcPr/>
                </a:tc>
                <a:tc>
                  <a:txBody>
                    <a:bodyPr/>
                    <a:lstStyle/>
                    <a:p>
                      <a:r>
                        <a:rPr lang="es-MX" dirty="0" smtClean="0"/>
                        <a:t>Propuesta </a:t>
                      </a:r>
                      <a:endParaRPr lang="es-MX" dirty="0"/>
                    </a:p>
                  </a:txBody>
                  <a:tcPr/>
                </a:tc>
              </a:tr>
              <a:tr h="45453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2300" dirty="0" smtClean="0"/>
                        <a:t>Cuando los especialistas del ISSSTESON prescriban como indispensable el traslado, dentro del país, del trabajador académico, esposa e hijos, por cuestiones de tratamiento médico, la Universidad se obliga a pagar el transporte del paciente y un acompañante, en los mismos términos en que los especialistas lo señalen, debiendo presentar en la solicitud de pago el costo de tal servicio. </a:t>
                      </a:r>
                      <a:endParaRPr lang="es-MX" sz="2300" dirty="0" smtClean="0"/>
                    </a:p>
                    <a:p>
                      <a:endParaRPr lang="es-MX" dirty="0"/>
                    </a:p>
                  </a:txBody>
                  <a:tcPr/>
                </a:tc>
                <a:tc>
                  <a:txBody>
                    <a:bodyPr/>
                    <a:lstStyle/>
                    <a:p>
                      <a:r>
                        <a:rPr lang="es-ES" sz="2300" dirty="0" smtClean="0"/>
                        <a:t>Cuando los especialistas (</a:t>
                      </a:r>
                      <a:r>
                        <a:rPr lang="es-ES" sz="2300" dirty="0" smtClean="0">
                          <a:solidFill>
                            <a:srgbClr val="C00000"/>
                          </a:solidFill>
                        </a:rPr>
                        <a:t>de preferencia del ISSSTESON</a:t>
                      </a:r>
                      <a:r>
                        <a:rPr lang="es-ES" sz="2300" dirty="0" smtClean="0"/>
                        <a:t>)  prescriban como indispensable el traslado, dentro y </a:t>
                      </a:r>
                      <a:r>
                        <a:rPr lang="es-ES" sz="2300" dirty="0" smtClean="0">
                          <a:solidFill>
                            <a:srgbClr val="C00000"/>
                          </a:solidFill>
                        </a:rPr>
                        <a:t>fuera del país</a:t>
                      </a:r>
                      <a:r>
                        <a:rPr lang="es-ES" sz="2300" dirty="0" smtClean="0"/>
                        <a:t>, del trabajador académico, esposa, hijos y </a:t>
                      </a:r>
                      <a:r>
                        <a:rPr lang="es-ES" sz="2300" dirty="0" smtClean="0">
                          <a:solidFill>
                            <a:srgbClr val="C00000"/>
                          </a:solidFill>
                        </a:rPr>
                        <a:t>padres</a:t>
                      </a:r>
                      <a:r>
                        <a:rPr lang="es-ES" sz="2300" dirty="0" smtClean="0"/>
                        <a:t> por cuestiones de tratamiento médico </a:t>
                      </a:r>
                      <a:r>
                        <a:rPr lang="es-ES" sz="2300" dirty="0" smtClean="0">
                          <a:solidFill>
                            <a:srgbClr val="C00000"/>
                          </a:solidFill>
                        </a:rPr>
                        <a:t>y/o accidentes </a:t>
                      </a:r>
                      <a:r>
                        <a:rPr lang="es-ES" sz="2300" dirty="0" smtClean="0"/>
                        <a:t>, la Universidad se obliga a pagar el transporte del paciente y un acompañante, en los mismos términos en que los especialistas lo señalen, debiendo presentar en la solicitud de pago el costo de tal servicio</a:t>
                      </a:r>
                      <a:r>
                        <a:rPr lang="es-ES" sz="2400" dirty="0" smtClean="0"/>
                        <a:t>. </a:t>
                      </a:r>
                      <a:endParaRPr lang="es-MX" sz="24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p:spPr>
        <p:txBody>
          <a:bodyPr>
            <a:normAutofit/>
          </a:bodyPr>
          <a:lstStyle/>
          <a:p>
            <a:r>
              <a:rPr lang="es-MX" sz="3000" dirty="0" smtClean="0"/>
              <a:t>Cláusula 148: Seguro de gastos médicos: </a:t>
            </a:r>
            <a:endParaRPr lang="es-MX" sz="3000" dirty="0"/>
          </a:p>
        </p:txBody>
      </p:sp>
      <p:graphicFrame>
        <p:nvGraphicFramePr>
          <p:cNvPr id="4" name="3 Marcador de contenido"/>
          <p:cNvGraphicFramePr>
            <a:graphicFrameLocks noGrp="1"/>
          </p:cNvGraphicFramePr>
          <p:nvPr>
            <p:ph sz="quarter" idx="1"/>
          </p:nvPr>
        </p:nvGraphicFramePr>
        <p:xfrm>
          <a:off x="457200" y="928670"/>
          <a:ext cx="8229600" cy="5913784"/>
        </p:xfrm>
        <a:graphic>
          <a:graphicData uri="http://schemas.openxmlformats.org/drawingml/2006/table">
            <a:tbl>
              <a:tblPr firstRow="1" bandRow="1">
                <a:tableStyleId>{5C22544A-7EE6-4342-B048-85BDC9FD1C3A}</a:tableStyleId>
              </a:tblPr>
              <a:tblGrid>
                <a:gridCol w="4114800"/>
                <a:gridCol w="4114800"/>
              </a:tblGrid>
              <a:tr h="564544">
                <a:tc>
                  <a:txBody>
                    <a:bodyPr/>
                    <a:lstStyle/>
                    <a:p>
                      <a:r>
                        <a:rPr lang="es-MX" dirty="0" smtClean="0"/>
                        <a:t>Cláusula </a:t>
                      </a:r>
                      <a:endParaRPr lang="es-MX" dirty="0"/>
                    </a:p>
                  </a:txBody>
                  <a:tcPr/>
                </a:tc>
                <a:tc>
                  <a:txBody>
                    <a:bodyPr/>
                    <a:lstStyle/>
                    <a:p>
                      <a:r>
                        <a:rPr lang="es-MX" dirty="0" smtClean="0"/>
                        <a:t>Propuesta</a:t>
                      </a:r>
                      <a:r>
                        <a:rPr lang="es-MX" baseline="0" dirty="0" smtClean="0"/>
                        <a:t> </a:t>
                      </a:r>
                      <a:endParaRPr lang="es-MX" dirty="0"/>
                    </a:p>
                  </a:txBody>
                  <a:tcPr/>
                </a:tc>
              </a:tr>
              <a:tr h="5150496">
                <a:tc>
                  <a:txBody>
                    <a:bodyPr/>
                    <a:lstStyle/>
                    <a:p>
                      <a:r>
                        <a:rPr lang="es-ES" sz="2300" dirty="0" smtClean="0"/>
                        <a:t>Una comisión Mixta Especial, de dos miembros por cada parte, tendrá a su cargo:</a:t>
                      </a:r>
                      <a:endParaRPr lang="es-MX" sz="2300" dirty="0" smtClean="0"/>
                    </a:p>
                    <a:p>
                      <a:pPr lvl="0">
                        <a:buNone/>
                      </a:pPr>
                      <a:r>
                        <a:rPr lang="es-ES" sz="2300" dirty="0" smtClean="0"/>
                        <a:t>1. Determinar las características que tendrá el Seguro de Gastos Médicos.</a:t>
                      </a:r>
                      <a:endParaRPr lang="es-MX" sz="2300" dirty="0" smtClean="0"/>
                    </a:p>
                    <a:p>
                      <a:pPr lvl="0">
                        <a:buNone/>
                      </a:pPr>
                      <a:r>
                        <a:rPr lang="es-ES" sz="2300" dirty="0" smtClean="0"/>
                        <a:t>2. Seleccionar anualmente la aseguradora que brindará el servicio, a través del mecanismo que considere pertinente.</a:t>
                      </a:r>
                    </a:p>
                    <a:p>
                      <a:pPr lvl="0">
                        <a:buNone/>
                      </a:pPr>
                      <a:r>
                        <a:rPr lang="es-ES" sz="2300" dirty="0" smtClean="0"/>
                        <a:t>3. Determinar los requisitos que deberá reunir el personal académico para tener derecho a gozar de esta prestación</a:t>
                      </a:r>
                      <a:endParaRPr lang="es-MX" sz="2300" dirty="0" smtClean="0"/>
                    </a:p>
                    <a:p>
                      <a:endParaRPr lang="es-MX" sz="2300" dirty="0"/>
                    </a:p>
                  </a:txBody>
                  <a:tcPr/>
                </a:tc>
                <a:tc>
                  <a:txBody>
                    <a:bodyPr/>
                    <a:lstStyle/>
                    <a:p>
                      <a:r>
                        <a:rPr lang="es-ES" sz="2300" dirty="0" smtClean="0">
                          <a:solidFill>
                            <a:srgbClr val="C00000"/>
                          </a:solidFill>
                        </a:rPr>
                        <a:t>Una comisión Especial</a:t>
                      </a:r>
                      <a:r>
                        <a:rPr lang="es-ES" sz="2300" baseline="0" dirty="0" smtClean="0">
                          <a:solidFill>
                            <a:srgbClr val="C00000"/>
                          </a:solidFill>
                        </a:rPr>
                        <a:t> del STAUS </a:t>
                      </a:r>
                      <a:r>
                        <a:rPr lang="es-ES" sz="2300" dirty="0" smtClean="0">
                          <a:solidFill>
                            <a:srgbClr val="C00000"/>
                          </a:solidFill>
                        </a:rPr>
                        <a:t> </a:t>
                      </a:r>
                      <a:r>
                        <a:rPr lang="es-ES" sz="2300" dirty="0" smtClean="0"/>
                        <a:t>de dos miembros por cada parte, tendrá a su cargo:</a:t>
                      </a:r>
                      <a:endParaRPr lang="es-MX" sz="2300" dirty="0" smtClean="0"/>
                    </a:p>
                    <a:p>
                      <a:pPr lvl="0">
                        <a:buNone/>
                      </a:pPr>
                      <a:r>
                        <a:rPr lang="es-ES" sz="2300" dirty="0" smtClean="0"/>
                        <a:t>1. Determinar las características que tendrá el Seguro de Gastos Médicos.</a:t>
                      </a:r>
                      <a:endParaRPr lang="es-MX" sz="2300" dirty="0" smtClean="0"/>
                    </a:p>
                    <a:p>
                      <a:pPr lvl="0">
                        <a:buNone/>
                      </a:pPr>
                      <a:r>
                        <a:rPr lang="es-ES" sz="2300" dirty="0" smtClean="0"/>
                        <a:t>2. Seleccionar anualmente la aseguradora que brindará el servicio, a través del mecanismo que considere pertinente.</a:t>
                      </a:r>
                    </a:p>
                    <a:p>
                      <a:pPr lvl="0">
                        <a:buNone/>
                      </a:pPr>
                      <a:r>
                        <a:rPr lang="es-ES" sz="2300" dirty="0" smtClean="0"/>
                        <a:t>3. Determinar los requisitos que deberá reunir el personal académico para tener derecho a gozar de esta prestación</a:t>
                      </a:r>
                      <a:endParaRPr lang="es-MX" sz="2300" dirty="0" smtClean="0"/>
                    </a:p>
                    <a:p>
                      <a:endParaRPr lang="es-MX" sz="2300"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nvPr>
        </p:nvGraphicFramePr>
        <p:xfrm>
          <a:off x="457200" y="214290"/>
          <a:ext cx="8229600" cy="6783093"/>
        </p:xfrm>
        <a:graphic>
          <a:graphicData uri="http://schemas.openxmlformats.org/drawingml/2006/table">
            <a:tbl>
              <a:tblPr firstRow="1" bandRow="1">
                <a:tableStyleId>{5C22544A-7EE6-4342-B048-85BDC9FD1C3A}</a:tableStyleId>
              </a:tblPr>
              <a:tblGrid>
                <a:gridCol w="4114800"/>
                <a:gridCol w="4114800"/>
              </a:tblGrid>
              <a:tr h="387151">
                <a:tc>
                  <a:txBody>
                    <a:bodyPr/>
                    <a:lstStyle/>
                    <a:p>
                      <a:r>
                        <a:rPr lang="es-MX" dirty="0" smtClean="0"/>
                        <a:t>Cláusula</a:t>
                      </a:r>
                      <a:r>
                        <a:rPr lang="es-MX" baseline="0" dirty="0" smtClean="0"/>
                        <a:t> </a:t>
                      </a:r>
                      <a:endParaRPr lang="es-MX" dirty="0"/>
                    </a:p>
                  </a:txBody>
                  <a:tcPr/>
                </a:tc>
                <a:tc>
                  <a:txBody>
                    <a:bodyPr/>
                    <a:lstStyle/>
                    <a:p>
                      <a:r>
                        <a:rPr lang="es-MX" dirty="0" smtClean="0"/>
                        <a:t>Propuesta </a:t>
                      </a:r>
                      <a:endParaRPr lang="es-MX" dirty="0"/>
                    </a:p>
                  </a:txBody>
                  <a:tcPr/>
                </a:tc>
              </a:tr>
              <a:tr h="6395942">
                <a:tc>
                  <a:txBody>
                    <a:bodyPr/>
                    <a:lstStyle/>
                    <a:p>
                      <a:r>
                        <a:rPr lang="es-ES" sz="1800" kern="1200" dirty="0" smtClean="0">
                          <a:solidFill>
                            <a:schemeClr val="dk1"/>
                          </a:solidFill>
                          <a:latin typeface="+mn-lt"/>
                          <a:ea typeface="+mn-ea"/>
                          <a:cs typeface="+mn-cs"/>
                        </a:rPr>
                        <a:t>Para la contratación del Seguro de Gastos Médicos el STAUS destinará la cantidad anual de $2,376,164.20 (DOS  MILLONES TRESCIENTOS SETENTA Y SEIS MIL CIENTO SESENTA Y CUATRO PESOS 20/100 M.N.). Este monto se compone de cuatro partes $1,000,000.00, que fue definido en la revisión del año 2002, $287,932.00 en la revisión del año 2006,  $488,232.20 en la revisión del año 2008 y $600,000.00 en la revisión del año 2011, con cargo a las cláusulas de monto fijo. La Universidad aportará anualmente la cantidad de $3´000,000.00 (TRES MILLONES DE PESOS 00/100 M.N.), además para esta revisión del 2011 proporcionará un monto de $3´700,000 (TRES MILLONES SETECIENTOS CINCUENTA MIL PESOS 00/M.N.)</a:t>
                      </a:r>
                      <a:r>
                        <a:rPr lang="es-ES" sz="1800" b="1" kern="1200" dirty="0" smtClean="0">
                          <a:solidFill>
                            <a:schemeClr val="dk1"/>
                          </a:solidFill>
                          <a:latin typeface="+mn-lt"/>
                          <a:ea typeface="+mn-ea"/>
                          <a:cs typeface="+mn-cs"/>
                        </a:rPr>
                        <a:t> </a:t>
                      </a:r>
                      <a:r>
                        <a:rPr lang="es-ES" sz="1800" kern="1200" dirty="0" smtClean="0">
                          <a:solidFill>
                            <a:schemeClr val="dk1"/>
                          </a:solidFill>
                          <a:latin typeface="+mn-lt"/>
                          <a:ea typeface="+mn-ea"/>
                          <a:cs typeface="+mn-cs"/>
                        </a:rPr>
                        <a:t>mismos que se emplearán en la contratación del Seguro de Gastos Médicos que inicia a partir del 21 de noviembre de este año.</a:t>
                      </a:r>
                      <a:endParaRPr lang="es-MX" dirty="0"/>
                    </a:p>
                  </a:txBody>
                  <a:tcPr/>
                </a:tc>
                <a:tc>
                  <a:txBody>
                    <a:bodyPr/>
                    <a:lstStyle/>
                    <a:p>
                      <a:r>
                        <a:rPr lang="es-ES" sz="2400" kern="1200" dirty="0" smtClean="0">
                          <a:solidFill>
                            <a:schemeClr val="dk1"/>
                          </a:solidFill>
                          <a:latin typeface="+mn-lt"/>
                          <a:ea typeface="+mn-ea"/>
                          <a:cs typeface="+mn-cs"/>
                        </a:rPr>
                        <a:t>Para la revisión 2013 y de forma permanente la Universidad de Sonora aportará  el 60% del costo total de la póliza y el STAUS aportará el 40%. </a:t>
                      </a:r>
                      <a:endParaRPr lang="es-MX" sz="2400"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582594"/>
          </a:xfrm>
        </p:spPr>
        <p:txBody>
          <a:bodyPr>
            <a:normAutofit/>
          </a:bodyPr>
          <a:lstStyle/>
          <a:p>
            <a:r>
              <a:rPr lang="es-MX" sz="3000" dirty="0" smtClean="0"/>
              <a:t>Cláusula 168: Aparatos para enfermos </a:t>
            </a:r>
            <a:endParaRPr lang="es-MX" sz="3000" dirty="0"/>
          </a:p>
        </p:txBody>
      </p:sp>
      <p:graphicFrame>
        <p:nvGraphicFramePr>
          <p:cNvPr id="4" name="3 Marcador de contenido"/>
          <p:cNvGraphicFramePr>
            <a:graphicFrameLocks noGrp="1"/>
          </p:cNvGraphicFramePr>
          <p:nvPr>
            <p:ph sz="quarter" idx="1"/>
          </p:nvPr>
        </p:nvGraphicFramePr>
        <p:xfrm>
          <a:off x="214282" y="642918"/>
          <a:ext cx="8515352" cy="6302231"/>
        </p:xfrm>
        <a:graphic>
          <a:graphicData uri="http://schemas.openxmlformats.org/drawingml/2006/table">
            <a:tbl>
              <a:tblPr firstRow="1" bandRow="1">
                <a:tableStyleId>{5C22544A-7EE6-4342-B048-85BDC9FD1C3A}</a:tableStyleId>
              </a:tblPr>
              <a:tblGrid>
                <a:gridCol w="4257676"/>
                <a:gridCol w="4257676"/>
              </a:tblGrid>
              <a:tr h="511031">
                <a:tc>
                  <a:txBody>
                    <a:bodyPr/>
                    <a:lstStyle/>
                    <a:p>
                      <a:r>
                        <a:rPr lang="es-MX" dirty="0" smtClean="0"/>
                        <a:t>Cláusula</a:t>
                      </a:r>
                      <a:r>
                        <a:rPr lang="es-MX" baseline="0" dirty="0" smtClean="0"/>
                        <a:t> </a:t>
                      </a:r>
                      <a:endParaRPr lang="es-MX" dirty="0"/>
                    </a:p>
                  </a:txBody>
                  <a:tcPr/>
                </a:tc>
                <a:tc>
                  <a:txBody>
                    <a:bodyPr/>
                    <a:lstStyle/>
                    <a:p>
                      <a:r>
                        <a:rPr lang="es-MX" dirty="0" smtClean="0"/>
                        <a:t>Propuesta </a:t>
                      </a:r>
                      <a:endParaRPr lang="es-MX" dirty="0"/>
                    </a:p>
                  </a:txBody>
                  <a:tcPr/>
                </a:tc>
              </a:tr>
              <a:tr h="5418323">
                <a:tc>
                  <a:txBody>
                    <a:bodyPr/>
                    <a:lstStyle/>
                    <a:p>
                      <a:r>
                        <a:rPr lang="es-ES" sz="2200" kern="1200" dirty="0" smtClean="0">
                          <a:solidFill>
                            <a:schemeClr val="dk1"/>
                          </a:solidFill>
                          <a:latin typeface="+mn-lt"/>
                          <a:ea typeface="+mn-ea"/>
                          <a:cs typeface="+mn-cs"/>
                        </a:rPr>
                        <a:t>Cuando médicos especialistas del ISSSTESON prescriban aparatos ortopédicos, zapatos ortopédicos, anteojos, uso indispensable de lentes de contacto, silla de ruedas, aparatos auditivos, endodoncias, ortodoncias y </a:t>
                      </a:r>
                      <a:r>
                        <a:rPr lang="es-ES" sz="2200" kern="1200" dirty="0" err="1" smtClean="0">
                          <a:solidFill>
                            <a:schemeClr val="dk1"/>
                          </a:solidFill>
                          <a:latin typeface="+mn-lt"/>
                          <a:ea typeface="+mn-ea"/>
                          <a:cs typeface="+mn-cs"/>
                        </a:rPr>
                        <a:t>parodoncias</a:t>
                      </a:r>
                      <a:r>
                        <a:rPr lang="es-ES" sz="2200" kern="1200" dirty="0" smtClean="0">
                          <a:solidFill>
                            <a:schemeClr val="dk1"/>
                          </a:solidFill>
                          <a:latin typeface="+mn-lt"/>
                          <a:ea typeface="+mn-ea"/>
                          <a:cs typeface="+mn-cs"/>
                        </a:rPr>
                        <a:t>, a los trabajadores académicos, hijos o esposa, la Universidad se obliga a cubrir el 50% del importe total de los mismos, que será reembolsado al trabajador con la presentación de la factura que ampara su compra y/o prestación del servicio ante la Dirección de Recursos Humanos. </a:t>
                      </a:r>
                      <a:endParaRPr lang="es-MX" sz="2200" dirty="0"/>
                    </a:p>
                  </a:txBody>
                  <a:tcPr/>
                </a:tc>
                <a:tc>
                  <a:txBody>
                    <a:bodyPr/>
                    <a:lstStyle/>
                    <a:p>
                      <a:r>
                        <a:rPr lang="es-ES" sz="2200" kern="1200" dirty="0" smtClean="0">
                          <a:solidFill>
                            <a:schemeClr val="dk1"/>
                          </a:solidFill>
                          <a:latin typeface="+mn-lt"/>
                          <a:ea typeface="+mn-ea"/>
                          <a:cs typeface="+mn-cs"/>
                        </a:rPr>
                        <a:t>Cuando médicos especialistas del ISSSTESON prescriban aparatos ortopédicos, zapatos ortopédicos, anteojos, uso indispensable de lentes de contacto, silla de ruedas, aparatos auditivos, endodoncias, ortodoncias y </a:t>
                      </a:r>
                      <a:r>
                        <a:rPr lang="es-ES" sz="2200" kern="1200" dirty="0" err="1" smtClean="0">
                          <a:solidFill>
                            <a:schemeClr val="dk1"/>
                          </a:solidFill>
                          <a:latin typeface="+mn-lt"/>
                          <a:ea typeface="+mn-ea"/>
                          <a:cs typeface="+mn-cs"/>
                        </a:rPr>
                        <a:t>parodoncias</a:t>
                      </a:r>
                      <a:r>
                        <a:rPr lang="es-ES" sz="2200" kern="1200" dirty="0" smtClean="0">
                          <a:solidFill>
                            <a:schemeClr val="dk1"/>
                          </a:solidFill>
                          <a:latin typeface="+mn-lt"/>
                          <a:ea typeface="+mn-ea"/>
                          <a:cs typeface="+mn-cs"/>
                        </a:rPr>
                        <a:t>, a los trabajadores académicos </a:t>
                      </a:r>
                      <a:r>
                        <a:rPr lang="es-ES" sz="2200" b="1" kern="1200" dirty="0" smtClean="0">
                          <a:solidFill>
                            <a:srgbClr val="C00000"/>
                          </a:solidFill>
                          <a:latin typeface="+mn-lt"/>
                          <a:ea typeface="+mn-ea"/>
                          <a:cs typeface="+mn-cs"/>
                        </a:rPr>
                        <a:t>activos, </a:t>
                      </a:r>
                      <a:r>
                        <a:rPr lang="es-ES" sz="2200" b="1" kern="1200" dirty="0" smtClean="0">
                          <a:solidFill>
                            <a:schemeClr val="dk1"/>
                          </a:solidFill>
                          <a:latin typeface="+mn-lt"/>
                          <a:ea typeface="+mn-ea"/>
                          <a:cs typeface="+mn-cs"/>
                        </a:rPr>
                        <a:t>pensionados o jubilados</a:t>
                      </a:r>
                      <a:r>
                        <a:rPr lang="es-ES" sz="2200" kern="1200" dirty="0" smtClean="0">
                          <a:solidFill>
                            <a:schemeClr val="dk1"/>
                          </a:solidFill>
                          <a:latin typeface="+mn-lt"/>
                          <a:ea typeface="+mn-ea"/>
                          <a:cs typeface="+mn-cs"/>
                        </a:rPr>
                        <a:t>, hijos, esposa o padres, la Universidad se obliga a cubrir el 50% del importe total de los mismos, que será reembolsado al trabajador con la presentación de la factura que ampara su compra y/o prestación del servicio ante la Dirección de Recursos Humanos</a:t>
                      </a:r>
                      <a:endParaRPr lang="es-MX" sz="2200"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nvPr>
        </p:nvGraphicFramePr>
        <p:xfrm>
          <a:off x="457200" y="71414"/>
          <a:ext cx="8229600" cy="6643052"/>
        </p:xfrm>
        <a:graphic>
          <a:graphicData uri="http://schemas.openxmlformats.org/drawingml/2006/table">
            <a:tbl>
              <a:tblPr firstRow="1" bandRow="1">
                <a:tableStyleId>{5C22544A-7EE6-4342-B048-85BDC9FD1C3A}</a:tableStyleId>
              </a:tblPr>
              <a:tblGrid>
                <a:gridCol w="4114800"/>
                <a:gridCol w="4114800"/>
              </a:tblGrid>
              <a:tr h="592772">
                <a:tc>
                  <a:txBody>
                    <a:bodyPr/>
                    <a:lstStyle/>
                    <a:p>
                      <a:r>
                        <a:rPr lang="es-MX" dirty="0" smtClean="0"/>
                        <a:t>Cláusula </a:t>
                      </a:r>
                      <a:endParaRPr lang="es-MX" dirty="0"/>
                    </a:p>
                  </a:txBody>
                  <a:tcPr/>
                </a:tc>
                <a:tc>
                  <a:txBody>
                    <a:bodyPr/>
                    <a:lstStyle/>
                    <a:p>
                      <a:r>
                        <a:rPr lang="es-MX" dirty="0" smtClean="0"/>
                        <a:t>Propuesta </a:t>
                      </a:r>
                      <a:endParaRPr lang="es-MX" dirty="0"/>
                    </a:p>
                  </a:txBody>
                  <a:tcPr/>
                </a:tc>
              </a:tr>
              <a:tr h="5408020">
                <a:tc>
                  <a:txBody>
                    <a:bodyPr/>
                    <a:lstStyle/>
                    <a:p>
                      <a:r>
                        <a:rPr lang="es-ES" sz="2300" kern="1200" dirty="0" smtClean="0">
                          <a:solidFill>
                            <a:schemeClr val="dk1"/>
                          </a:solidFill>
                          <a:latin typeface="+mn-lt"/>
                          <a:ea typeface="+mn-ea"/>
                          <a:cs typeface="+mn-cs"/>
                        </a:rPr>
                        <a:t>Para los académicos activos que no cuenten con la cobertura del Seguro de Gastos Médicos Mayores, la UNISON se compromete a cubrir el 50% de los siguientes aparatos: </a:t>
                      </a:r>
                      <a:r>
                        <a:rPr lang="es-ES" sz="2300" kern="1200" dirty="0" err="1" smtClean="0">
                          <a:solidFill>
                            <a:schemeClr val="dk1"/>
                          </a:solidFill>
                          <a:latin typeface="+mn-lt"/>
                          <a:ea typeface="+mn-ea"/>
                          <a:cs typeface="+mn-cs"/>
                        </a:rPr>
                        <a:t>Stent</a:t>
                      </a:r>
                      <a:r>
                        <a:rPr lang="es-ES" sz="2300" kern="1200" dirty="0" smtClean="0">
                          <a:solidFill>
                            <a:schemeClr val="dk1"/>
                          </a:solidFill>
                          <a:latin typeface="+mn-lt"/>
                          <a:ea typeface="+mn-ea"/>
                          <a:cs typeface="+mn-cs"/>
                        </a:rPr>
                        <a:t>, marcapasos, válvulas de corazón y líquido de contraste utilizado en los procedimientos de angioplastia y cateterismo.</a:t>
                      </a:r>
                      <a:r>
                        <a:rPr lang="es-ES" sz="2300" i="1" kern="1200" dirty="0" smtClean="0">
                          <a:solidFill>
                            <a:schemeClr val="dk1"/>
                          </a:solidFill>
                          <a:latin typeface="+mn-lt"/>
                          <a:ea typeface="+mn-ea"/>
                          <a:cs typeface="+mn-cs"/>
                        </a:rPr>
                        <a:t> </a:t>
                      </a:r>
                      <a:r>
                        <a:rPr lang="es-ES" sz="2300" kern="1200" dirty="0" smtClean="0">
                          <a:solidFill>
                            <a:schemeClr val="dk1"/>
                          </a:solidFill>
                          <a:latin typeface="+mn-lt"/>
                          <a:ea typeface="+mn-ea"/>
                          <a:cs typeface="+mn-cs"/>
                        </a:rPr>
                        <a:t>En el caso de que el 50% del costo del aparato supere la cantidad de 60,000.00, la Universidad sólo se compromete a cubrir como máximo la cantidad antes referida.</a:t>
                      </a:r>
                      <a:endParaRPr lang="es-MX" sz="2300" dirty="0"/>
                    </a:p>
                  </a:txBody>
                  <a:tcPr/>
                </a:tc>
                <a:tc>
                  <a:txBody>
                    <a:bodyPr/>
                    <a:lstStyle/>
                    <a:p>
                      <a:r>
                        <a:rPr lang="es-ES" sz="2300" b="0" kern="1200" dirty="0" smtClean="0">
                          <a:solidFill>
                            <a:schemeClr val="dk1"/>
                          </a:solidFill>
                          <a:latin typeface="+mn-lt"/>
                          <a:ea typeface="+mn-ea"/>
                          <a:cs typeface="+mn-cs"/>
                        </a:rPr>
                        <a:t>Para los académicos activos, </a:t>
                      </a:r>
                      <a:r>
                        <a:rPr lang="es-ES" sz="2300" b="0" kern="1200" dirty="0" smtClean="0">
                          <a:solidFill>
                            <a:srgbClr val="C00000"/>
                          </a:solidFill>
                          <a:latin typeface="+mn-lt"/>
                          <a:ea typeface="+mn-ea"/>
                          <a:cs typeface="+mn-cs"/>
                        </a:rPr>
                        <a:t>pensionados o jubilados</a:t>
                      </a:r>
                      <a:r>
                        <a:rPr lang="es-ES" sz="2300" b="0" kern="1200" dirty="0" smtClean="0">
                          <a:solidFill>
                            <a:schemeClr val="dk1"/>
                          </a:solidFill>
                          <a:latin typeface="+mn-lt"/>
                          <a:ea typeface="+mn-ea"/>
                          <a:cs typeface="+mn-cs"/>
                        </a:rPr>
                        <a:t> que no cuenten con la cobertura del Seguro de Gastos Médicos Mayores, la UNISON se compromete a cubrir el 50% de los siguientes aparatos: </a:t>
                      </a:r>
                      <a:r>
                        <a:rPr lang="es-ES" sz="2300" b="0" kern="1200" dirty="0" err="1" smtClean="0">
                          <a:solidFill>
                            <a:schemeClr val="dk1"/>
                          </a:solidFill>
                          <a:latin typeface="+mn-lt"/>
                          <a:ea typeface="+mn-ea"/>
                          <a:cs typeface="+mn-cs"/>
                        </a:rPr>
                        <a:t>Stent</a:t>
                      </a:r>
                      <a:r>
                        <a:rPr lang="es-ES" sz="2300" b="0" kern="1200" dirty="0" smtClean="0">
                          <a:solidFill>
                            <a:schemeClr val="dk1"/>
                          </a:solidFill>
                          <a:latin typeface="+mn-lt"/>
                          <a:ea typeface="+mn-ea"/>
                          <a:cs typeface="+mn-cs"/>
                        </a:rPr>
                        <a:t>, marcapasos, válvulas de corazón y liquido de contraste utilizado en los procedimientos de angioplastia y cateterismo. En el caso de que el 50% del costo del aparato supere la cantidad de </a:t>
                      </a:r>
                      <a:r>
                        <a:rPr lang="es-ES" sz="2300" b="0" kern="1200" dirty="0" smtClean="0">
                          <a:solidFill>
                            <a:srgbClr val="C00000"/>
                          </a:solidFill>
                          <a:latin typeface="+mn-lt"/>
                          <a:ea typeface="+mn-ea"/>
                          <a:cs typeface="+mn-cs"/>
                        </a:rPr>
                        <a:t>80,000.00</a:t>
                      </a:r>
                      <a:r>
                        <a:rPr lang="es-ES" sz="2300" b="0" kern="1200" dirty="0" smtClean="0">
                          <a:solidFill>
                            <a:schemeClr val="dk1"/>
                          </a:solidFill>
                          <a:latin typeface="+mn-lt"/>
                          <a:ea typeface="+mn-ea"/>
                          <a:cs typeface="+mn-cs"/>
                        </a:rPr>
                        <a:t> la Universidad solo se compromete a cubrir como máximo la cantidad antes referida. </a:t>
                      </a:r>
                      <a:endParaRPr lang="es-MX" sz="2300" b="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Clausula 141. Servicio Médico y Prestaciones </a:t>
            </a:r>
            <a:endParaRPr lang="es-MX" dirty="0"/>
          </a:p>
        </p:txBody>
      </p:sp>
      <p:sp>
        <p:nvSpPr>
          <p:cNvPr id="3" name="2 Marcador de contenido"/>
          <p:cNvSpPr>
            <a:spLocks noGrp="1"/>
          </p:cNvSpPr>
          <p:nvPr>
            <p:ph sz="quarter" idx="1"/>
          </p:nvPr>
        </p:nvSpPr>
        <p:spPr>
          <a:xfrm>
            <a:off x="428596" y="1643050"/>
            <a:ext cx="8229600" cy="4525963"/>
          </a:xfrm>
        </p:spPr>
        <p:txBody>
          <a:bodyPr>
            <a:normAutofit fontScale="92500" lnSpcReduction="20000"/>
          </a:bodyPr>
          <a:lstStyle/>
          <a:p>
            <a:pPr algn="just"/>
            <a:r>
              <a:rPr lang="es-ES" dirty="0" smtClean="0"/>
              <a:t>Cláusula: En </a:t>
            </a:r>
            <a:r>
              <a:rPr lang="es-ES" dirty="0"/>
              <a:t>caso de que no se proporcione la atención médica por el ISSSTESON, la Universidad se obliga a reembolsar los gastos por honorarios médicos que los trabajadores realicen en la atención de sus ascendientes</a:t>
            </a:r>
            <a:r>
              <a:rPr lang="es-ES" dirty="0" smtClean="0"/>
              <a:t>.</a:t>
            </a:r>
          </a:p>
          <a:p>
            <a:pPr algn="just"/>
            <a:endParaRPr lang="es-ES" dirty="0"/>
          </a:p>
          <a:p>
            <a:pPr algn="just"/>
            <a:r>
              <a:rPr lang="es-ES" dirty="0" smtClean="0"/>
              <a:t>Propuesta: </a:t>
            </a:r>
            <a:r>
              <a:rPr lang="es-ES" dirty="0"/>
              <a:t>En caso de que no se proporcione la atención médica o el servicio de salud por el ISSSTESON, la Universidad se obliga a reembolsar los gastos por honorarios médicos, estudios y medicinas que los trabajadores realicen en su atención o de sus descendientes directos o cónyuge.</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0"/>
            <a:ext cx="8229600" cy="703282"/>
          </a:xfrm>
        </p:spPr>
        <p:txBody>
          <a:bodyPr>
            <a:normAutofit/>
          </a:bodyPr>
          <a:lstStyle/>
          <a:p>
            <a:r>
              <a:rPr lang="es-MX" sz="3500" dirty="0" smtClean="0"/>
              <a:t>Atención medica a padres: </a:t>
            </a:r>
            <a:endParaRPr lang="es-MX" sz="3500" dirty="0"/>
          </a:p>
        </p:txBody>
      </p:sp>
      <p:graphicFrame>
        <p:nvGraphicFramePr>
          <p:cNvPr id="4" name="3 Tabla"/>
          <p:cNvGraphicFramePr>
            <a:graphicFrameLocks noGrp="1"/>
          </p:cNvGraphicFramePr>
          <p:nvPr/>
        </p:nvGraphicFramePr>
        <p:xfrm>
          <a:off x="357158" y="714356"/>
          <a:ext cx="8358246" cy="6052455"/>
        </p:xfrm>
        <a:graphic>
          <a:graphicData uri="http://schemas.openxmlformats.org/drawingml/2006/table">
            <a:tbl>
              <a:tblPr firstRow="1" bandRow="1">
                <a:tableStyleId>{5C22544A-7EE6-4342-B048-85BDC9FD1C3A}</a:tableStyleId>
              </a:tblPr>
              <a:tblGrid>
                <a:gridCol w="4179123"/>
                <a:gridCol w="4179123"/>
              </a:tblGrid>
              <a:tr h="474615">
                <a:tc>
                  <a:txBody>
                    <a:bodyPr/>
                    <a:lstStyle/>
                    <a:p>
                      <a:r>
                        <a:rPr lang="es-MX" sz="2000" baseline="0" dirty="0" smtClean="0"/>
                        <a:t>Cláusula  </a:t>
                      </a:r>
                      <a:endParaRPr lang="es-MX" sz="2000" dirty="0"/>
                    </a:p>
                  </a:txBody>
                  <a:tcPr/>
                </a:tc>
                <a:tc>
                  <a:txBody>
                    <a:bodyPr/>
                    <a:lstStyle/>
                    <a:p>
                      <a:r>
                        <a:rPr lang="es-MX" sz="2000" dirty="0" smtClean="0"/>
                        <a:t>Propuesta</a:t>
                      </a:r>
                      <a:r>
                        <a:rPr lang="es-MX" sz="2000" baseline="0" dirty="0" smtClean="0"/>
                        <a:t> </a:t>
                      </a:r>
                      <a:endParaRPr lang="es-MX" sz="2000" dirty="0"/>
                    </a:p>
                  </a:txBody>
                  <a:tcPr/>
                </a:tc>
              </a:tr>
              <a:tr h="53833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2000" dirty="0" smtClean="0"/>
                        <a:t>Para la atención médica de los padres de los trabajadores académicos que aún no se les ha efectuado el estudio socioeconómico, la Universidad se compromete a prestar al trabajador académico el importe de gastos médicos efectuados en la atención de su(s) padre(s). Si el estudio socioeconómico concluye que el padre es dependiente económico del trabajador académico, el préstamo no será reembolsado; en caso contrario se reembolsará el préstamo y le será descontado al trabajador por nómina</a:t>
                      </a:r>
                      <a:endParaRPr lang="es-MX" sz="2000" dirty="0" smtClean="0"/>
                    </a:p>
                    <a:p>
                      <a:endParaRPr lang="es-MX"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smtClean="0"/>
                        <a:t> </a:t>
                      </a:r>
                      <a:r>
                        <a:rPr lang="es-ES" sz="2000" dirty="0" smtClean="0"/>
                        <a:t>Para la atención médica de los padres de los trabajadores académicos que aún no se les ha efectuado el estudio socioeconómico, la Universidad se compromete a prestar al trabajador académico el importe de gastos médicos efectuados en la atención de su(s) padre(s). Si el estudio socioeconómico concluye que el padre es dependiente económico del trabajador académico , </a:t>
                      </a:r>
                      <a:r>
                        <a:rPr lang="es-ES" sz="2000" dirty="0" smtClean="0">
                          <a:solidFill>
                            <a:srgbClr val="C00000"/>
                          </a:solidFill>
                        </a:rPr>
                        <a:t>que dependa económicamente del trabajador(a), independientemente que viva con ellos o no</a:t>
                      </a:r>
                      <a:r>
                        <a:rPr lang="es-ES" sz="2000" dirty="0" smtClean="0"/>
                        <a:t>, el préstamo no será reembolsado; en caso contrario se reembolsará el préstamo y le será descontado al trabajador por nómina</a:t>
                      </a:r>
                      <a:endParaRPr lang="es-MX" sz="2000" dirty="0" smtClean="0"/>
                    </a:p>
                    <a:p>
                      <a:endParaRPr lang="es-MX" sz="2000"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785794"/>
          </a:xfrm>
        </p:spPr>
        <p:txBody>
          <a:bodyPr>
            <a:normAutofit fontScale="90000"/>
          </a:bodyPr>
          <a:lstStyle/>
          <a:p>
            <a:r>
              <a:rPr lang="es-MX" sz="2500" dirty="0" smtClean="0"/>
              <a:t>Cláusula 142: Modulo del ISSSTESON en la Unidad Regional Centro </a:t>
            </a:r>
            <a:endParaRPr lang="es-MX" sz="2500" dirty="0"/>
          </a:p>
        </p:txBody>
      </p:sp>
      <p:graphicFrame>
        <p:nvGraphicFramePr>
          <p:cNvPr id="4" name="3 Tabla"/>
          <p:cNvGraphicFramePr>
            <a:graphicFrameLocks noGrp="1"/>
          </p:cNvGraphicFramePr>
          <p:nvPr/>
        </p:nvGraphicFramePr>
        <p:xfrm>
          <a:off x="142844" y="642918"/>
          <a:ext cx="8929718" cy="5958840"/>
        </p:xfrm>
        <a:graphic>
          <a:graphicData uri="http://schemas.openxmlformats.org/drawingml/2006/table">
            <a:tbl>
              <a:tblPr firstRow="1" bandRow="1">
                <a:tableStyleId>{5C22544A-7EE6-4342-B048-85BDC9FD1C3A}</a:tableStyleId>
              </a:tblPr>
              <a:tblGrid>
                <a:gridCol w="3214710"/>
                <a:gridCol w="5715008"/>
              </a:tblGrid>
              <a:tr h="348515">
                <a:tc>
                  <a:txBody>
                    <a:bodyPr/>
                    <a:lstStyle/>
                    <a:p>
                      <a:r>
                        <a:rPr lang="es-MX" dirty="0" smtClean="0"/>
                        <a:t>Cláusula </a:t>
                      </a:r>
                      <a:endParaRPr lang="es-MX" dirty="0"/>
                    </a:p>
                  </a:txBody>
                  <a:tcPr/>
                </a:tc>
                <a:tc>
                  <a:txBody>
                    <a:bodyPr/>
                    <a:lstStyle/>
                    <a:p>
                      <a:r>
                        <a:rPr lang="es-MX" dirty="0" smtClean="0"/>
                        <a:t>Propuesta</a:t>
                      </a:r>
                      <a:endParaRPr lang="es-MX" dirty="0"/>
                    </a:p>
                  </a:txBody>
                  <a:tcPr/>
                </a:tc>
              </a:tr>
              <a:tr h="54379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La Universidad se compromete a mantener el módulo de atención médica en la Unidad Regional Centro, con las siguientes instalaciones y servicios:</a:t>
                      </a:r>
                      <a:r>
                        <a:rPr lang="es-ES" b="1" dirty="0" smtClean="0"/>
                        <a:t> </a:t>
                      </a:r>
                      <a:r>
                        <a:rPr lang="es-ES" dirty="0" smtClean="0"/>
                        <a:t>dos consultorios médicos, un consultorio dental, un área de urgencias médicas</a:t>
                      </a:r>
                      <a:r>
                        <a:rPr lang="es-ES" b="1" dirty="0" smtClean="0"/>
                        <a:t>,</a:t>
                      </a:r>
                      <a:r>
                        <a:rPr lang="es-ES" dirty="0" smtClean="0"/>
                        <a:t> una farmacia, servicios de toma de muestras para análisis de laboratorio y servicios de medicina preventiva. Así como el</a:t>
                      </a:r>
                      <a:r>
                        <a:rPr lang="es-ES" b="1" dirty="0" smtClean="0"/>
                        <a:t> </a:t>
                      </a:r>
                      <a:r>
                        <a:rPr lang="es-ES" dirty="0" smtClean="0"/>
                        <a:t>siguiente personal: en el turno matutino dos médicos generales, un dentista, una enfermera, un empleado para la atención de la farmacia y equivalentemente el mismo personal en el turno vespertino. </a:t>
                      </a:r>
                      <a:endParaRPr lang="es-MX" dirty="0" smtClean="0"/>
                    </a:p>
                    <a:p>
                      <a:endParaRPr lang="es-MX" dirty="0"/>
                    </a:p>
                  </a:txBody>
                  <a:tcPr/>
                </a:tc>
                <a:tc>
                  <a:txBody>
                    <a:bodyPr/>
                    <a:lstStyle/>
                    <a:p>
                      <a:r>
                        <a:rPr lang="es-ES" sz="1900" dirty="0" smtClean="0"/>
                        <a:t>La Universidad de Sonora se compromete a mantener el módulo de atención médica en la Unidad Regional centro, con las siguientes instalaciones y servicios: dos consultorios médicos, un consultorio dental, un área de urgencias médicas, </a:t>
                      </a:r>
                      <a:r>
                        <a:rPr lang="es-ES" sz="1900" dirty="0" smtClean="0">
                          <a:solidFill>
                            <a:srgbClr val="C00000"/>
                          </a:solidFill>
                        </a:rPr>
                        <a:t>área de medicina preventiva, área para la toma de muestras de laboratorio y para estudios específicos como citología </a:t>
                      </a:r>
                      <a:r>
                        <a:rPr lang="es-ES" sz="1900" dirty="0" err="1" smtClean="0">
                          <a:solidFill>
                            <a:srgbClr val="C00000"/>
                          </a:solidFill>
                        </a:rPr>
                        <a:t>cérvico</a:t>
                      </a:r>
                      <a:r>
                        <a:rPr lang="es-ES" sz="1900" dirty="0" smtClean="0">
                          <a:solidFill>
                            <a:srgbClr val="C00000"/>
                          </a:solidFill>
                        </a:rPr>
                        <a:t>-vaginal (Papanicolaou),  y un consultorio adicional para la asesoría nutricional</a:t>
                      </a:r>
                      <a:r>
                        <a:rPr lang="es-ES" sz="1900" dirty="0" smtClean="0"/>
                        <a:t> y una farmacia; servicios de toma de muestras, consulta médica, odontológica, nutricional y de medicina preventiva, así como el siguiente personal: turno matutino: dos médicos generales, odontólogo, </a:t>
                      </a:r>
                      <a:r>
                        <a:rPr lang="es-ES" sz="1900" dirty="0" smtClean="0">
                          <a:solidFill>
                            <a:srgbClr val="C00000"/>
                          </a:solidFill>
                        </a:rPr>
                        <a:t>nutriólogo</a:t>
                      </a:r>
                      <a:r>
                        <a:rPr lang="es-ES" sz="1900" dirty="0" smtClean="0"/>
                        <a:t>, </a:t>
                      </a:r>
                      <a:r>
                        <a:rPr lang="es-ES" sz="1900" dirty="0" smtClean="0">
                          <a:solidFill>
                            <a:srgbClr val="C00000"/>
                          </a:solidFill>
                        </a:rPr>
                        <a:t>paramédico</a:t>
                      </a:r>
                      <a:r>
                        <a:rPr lang="es-ES" sz="1900" dirty="0" smtClean="0"/>
                        <a:t>, enfermera, empleado de farmacia  y equivalentemente el mismo personal para el turno vespertino.</a:t>
                      </a:r>
                    </a:p>
                    <a:p>
                      <a:endParaRPr lang="es-ES" sz="1900" dirty="0" smtClean="0"/>
                    </a:p>
                    <a:p>
                      <a:r>
                        <a:rPr lang="es-ES" sz="1900" dirty="0" smtClean="0">
                          <a:solidFill>
                            <a:srgbClr val="C00000"/>
                          </a:solidFill>
                        </a:rPr>
                        <a:t>Asimismo se solicita un módulo con medico general y enfermera para las unidades regionales. </a:t>
                      </a:r>
                    </a:p>
                    <a:p>
                      <a:endParaRPr lang="es-MX" sz="1900"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85728"/>
            <a:ext cx="8229600" cy="5840435"/>
          </a:xfrm>
        </p:spPr>
        <p:txBody>
          <a:bodyPr>
            <a:normAutofit lnSpcReduction="10000"/>
          </a:bodyPr>
          <a:lstStyle/>
          <a:p>
            <a:r>
              <a:rPr lang="es-ES" b="1" cap="all" dirty="0">
                <a:solidFill>
                  <a:srgbClr val="C00000"/>
                </a:solidFill>
              </a:rPr>
              <a:t>CLÁUSULA 142 BIS. CLINICA-HOSPITAL </a:t>
            </a:r>
            <a:r>
              <a:rPr lang="es-ES" b="1" cap="all" dirty="0" smtClean="0">
                <a:solidFill>
                  <a:srgbClr val="C00000"/>
                </a:solidFill>
              </a:rPr>
              <a:t>UNIVERSITARIO</a:t>
            </a:r>
          </a:p>
          <a:p>
            <a:endParaRPr lang="es-MX" dirty="0">
              <a:solidFill>
                <a:srgbClr val="C00000"/>
              </a:solidFill>
            </a:endParaRPr>
          </a:p>
          <a:p>
            <a:pPr algn="just"/>
            <a:r>
              <a:rPr lang="es-ES" b="1" dirty="0"/>
              <a:t>La Universidad de Sonora y el STAUS se comprometen a realizar un estudio para evaluar la factibilidad de construir una clínica-hospital universitaria. El propósito es que en esta clínica-hospital se proporcione servicio médico de calidad a todos los trabajadores académicos y a sus dependientes económicos. El estudio deberá concluirse en un plazo que no exceda cuatro meses a partir de la fecha de la firma del convenio de revisión contractual </a:t>
            </a:r>
            <a:r>
              <a:rPr lang="es-ES" b="1" dirty="0" smtClean="0"/>
              <a:t>2013.</a:t>
            </a:r>
            <a:endParaRPr lang="es-MX" dirty="0"/>
          </a:p>
          <a:p>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cap="all" dirty="0"/>
              <a:t>CLÁUSULA 143. SERVICIOS MÉDICOS PREVENTIVOS</a:t>
            </a:r>
            <a:endParaRPr lang="es-MX" dirty="0"/>
          </a:p>
        </p:txBody>
      </p:sp>
      <p:graphicFrame>
        <p:nvGraphicFramePr>
          <p:cNvPr id="5" name="4 Marcador de contenido"/>
          <p:cNvGraphicFramePr>
            <a:graphicFrameLocks noGrp="1"/>
          </p:cNvGraphicFramePr>
          <p:nvPr>
            <p:ph sz="quarter" idx="1"/>
          </p:nvPr>
        </p:nvGraphicFramePr>
        <p:xfrm>
          <a:off x="612775" y="1600200"/>
          <a:ext cx="8153400" cy="4790440"/>
        </p:xfrm>
        <a:graphic>
          <a:graphicData uri="http://schemas.openxmlformats.org/drawingml/2006/table">
            <a:tbl>
              <a:tblPr firstRow="1" bandRow="1">
                <a:tableStyleId>{5C22544A-7EE6-4342-B048-85BDC9FD1C3A}</a:tableStyleId>
              </a:tblPr>
              <a:tblGrid>
                <a:gridCol w="4076700"/>
                <a:gridCol w="4076700"/>
              </a:tblGrid>
              <a:tr h="370840">
                <a:tc>
                  <a:txBody>
                    <a:bodyPr/>
                    <a:lstStyle/>
                    <a:p>
                      <a:r>
                        <a:rPr lang="es-MX" dirty="0" smtClean="0"/>
                        <a:t>Cláusula </a:t>
                      </a:r>
                      <a:endParaRPr lang="es-MX" dirty="0"/>
                    </a:p>
                  </a:txBody>
                  <a:tcPr marL="90593" marR="90593"/>
                </a:tc>
                <a:tc>
                  <a:txBody>
                    <a:bodyPr/>
                    <a:lstStyle/>
                    <a:p>
                      <a:r>
                        <a:rPr lang="es-MX" dirty="0" smtClean="0"/>
                        <a:t>Propuesta </a:t>
                      </a:r>
                      <a:endParaRPr lang="es-MX" dirty="0"/>
                    </a:p>
                  </a:txBody>
                  <a:tcPr marL="90593" marR="90593"/>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900" dirty="0" smtClean="0"/>
                        <a:t>La Universidad de Sonora llevará a cabo  programas de salud preventiva para el beneficio del personal académico y jubilados. Estos serán semestrales y se llevarán a cabo en los meses de febrero y septiembre de cada año, empleándose los recursos físicos y humanos con que cuentan los departamentos de las Divisiones de Ciencias Biológicas y de la Salud, y Ciencias Sociales. Para dar continuidad a estos programas, la Universidad dispondrá de un fondo de $350,000.00 (trescientos cincuenta mil pesos).</a:t>
                      </a:r>
                      <a:endParaRPr lang="es-MX" sz="1900" dirty="0" smtClean="0"/>
                    </a:p>
                    <a:p>
                      <a:endParaRPr lang="es-MX" dirty="0"/>
                    </a:p>
                  </a:txBody>
                  <a:tcPr marL="90593" marR="90593"/>
                </a:tc>
                <a:tc>
                  <a:txBody>
                    <a:bodyPr/>
                    <a:lstStyle/>
                    <a:p>
                      <a:r>
                        <a:rPr lang="es-ES" sz="2000" dirty="0" smtClean="0"/>
                        <a:t>La Universidad de Sonora aportará un fondo $350, 000.0 de para la realización estudios de salud preventiva para el personal académico. Estos estudios serán anuales y se llevaran a cabo de la siguiente manera: </a:t>
                      </a:r>
                      <a:endParaRPr lang="es-MX" sz="2000" dirty="0" smtClean="0"/>
                    </a:p>
                    <a:p>
                      <a:r>
                        <a:rPr lang="es-ES" sz="2000" dirty="0" smtClean="0"/>
                        <a:t>Primeramente se realizarán los estudios básicos de biometría </a:t>
                      </a:r>
                      <a:r>
                        <a:rPr lang="es-ES" sz="2000" dirty="0" err="1" smtClean="0"/>
                        <a:t>hemática</a:t>
                      </a:r>
                      <a:r>
                        <a:rPr lang="es-ES" sz="2000" dirty="0" smtClean="0"/>
                        <a:t>, química sanguínea, </a:t>
                      </a:r>
                      <a:r>
                        <a:rPr lang="es-ES" sz="2000" dirty="0" err="1" smtClean="0"/>
                        <a:t>copro</a:t>
                      </a:r>
                      <a:r>
                        <a:rPr lang="es-ES" sz="2000" dirty="0" smtClean="0"/>
                        <a:t> y orina, antígeno prostático, Papanicolaou en el módulo del ISSSTESON. </a:t>
                      </a:r>
                      <a:endParaRPr lang="es-MX" sz="2000" dirty="0" smtClean="0"/>
                    </a:p>
                  </a:txBody>
                  <a:tcPr marL="90593" marR="90593"/>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sz="quarter" idx="1"/>
          </p:nvPr>
        </p:nvGraphicFramePr>
        <p:xfrm>
          <a:off x="428596" y="571480"/>
          <a:ext cx="8429684" cy="5961102"/>
        </p:xfrm>
        <a:graphic>
          <a:graphicData uri="http://schemas.openxmlformats.org/drawingml/2006/table">
            <a:tbl>
              <a:tblPr firstRow="1" bandRow="1">
                <a:tableStyleId>{5C22544A-7EE6-4342-B048-85BDC9FD1C3A}</a:tableStyleId>
              </a:tblPr>
              <a:tblGrid>
                <a:gridCol w="2786082"/>
                <a:gridCol w="5643602"/>
              </a:tblGrid>
              <a:tr h="428982">
                <a:tc>
                  <a:txBody>
                    <a:bodyPr/>
                    <a:lstStyle/>
                    <a:p>
                      <a:endParaRPr lang="es-MX" dirty="0"/>
                    </a:p>
                  </a:txBody>
                  <a:tcPr/>
                </a:tc>
                <a:tc>
                  <a:txBody>
                    <a:bodyPr/>
                    <a:lstStyle/>
                    <a:p>
                      <a:endParaRPr lang="es-MX"/>
                    </a:p>
                  </a:txBody>
                  <a:tcPr/>
                </a:tc>
              </a:tr>
              <a:tr h="5500372">
                <a:tc>
                  <a:txBody>
                    <a:bodyPr/>
                    <a:lstStyle/>
                    <a:p>
                      <a:endParaRPr lang="es-MX"/>
                    </a:p>
                  </a:txBody>
                  <a:tcPr/>
                </a:tc>
                <a:tc>
                  <a:txBody>
                    <a:bodyPr/>
                    <a:lstStyle/>
                    <a:p>
                      <a:r>
                        <a:rPr lang="es-ES" sz="2100" dirty="0" smtClean="0"/>
                        <a:t>Posterior a  estos exámenes de rutina, el trabajador académico se realizará los estudios que a continuación se describen: </a:t>
                      </a:r>
                      <a:endParaRPr lang="es-MX" sz="2100" dirty="0" smtClean="0"/>
                    </a:p>
                    <a:p>
                      <a:endParaRPr lang="es-MX" sz="2100" dirty="0" smtClean="0"/>
                    </a:p>
                    <a:p>
                      <a:r>
                        <a:rPr lang="es-ES" sz="2100" b="1" dirty="0" smtClean="0"/>
                        <a:t>Colposcopia</a:t>
                      </a:r>
                      <a:endParaRPr lang="es-MX" sz="2100" b="1" dirty="0" smtClean="0"/>
                    </a:p>
                    <a:p>
                      <a:r>
                        <a:rPr lang="es-ES" sz="2100" b="1" dirty="0" smtClean="0"/>
                        <a:t>Mamografía </a:t>
                      </a:r>
                      <a:endParaRPr lang="es-MX" sz="2100" b="1" dirty="0" smtClean="0"/>
                    </a:p>
                    <a:p>
                      <a:r>
                        <a:rPr lang="es-ES" sz="2100" b="1" dirty="0" err="1" smtClean="0"/>
                        <a:t>Desintometría</a:t>
                      </a:r>
                      <a:r>
                        <a:rPr lang="es-ES" sz="2100" b="1" dirty="0" smtClean="0"/>
                        <a:t> ósea </a:t>
                      </a:r>
                      <a:endParaRPr lang="es-MX" sz="2100" b="1" dirty="0" smtClean="0"/>
                    </a:p>
                    <a:p>
                      <a:r>
                        <a:rPr lang="es-ES" sz="2100" b="1" dirty="0" smtClean="0"/>
                        <a:t>Score de calcio </a:t>
                      </a:r>
                      <a:endParaRPr lang="es-MX" sz="2100" b="1" dirty="0" smtClean="0"/>
                    </a:p>
                    <a:p>
                      <a:r>
                        <a:rPr lang="es-ES" sz="2100" b="1" dirty="0" smtClean="0"/>
                        <a:t>Prueba de esfuerzo </a:t>
                      </a:r>
                      <a:endParaRPr lang="es-MX" sz="2100" b="1" dirty="0" smtClean="0"/>
                    </a:p>
                    <a:p>
                      <a:r>
                        <a:rPr lang="es-ES" sz="2100" b="1" dirty="0" smtClean="0"/>
                        <a:t>Electrocardiograma</a:t>
                      </a:r>
                      <a:endParaRPr lang="es-MX" sz="2100" b="1" dirty="0" smtClean="0"/>
                    </a:p>
                    <a:p>
                      <a:endParaRPr lang="es-MX" sz="2100" dirty="0" smtClean="0"/>
                    </a:p>
                    <a:p>
                      <a:endParaRPr lang="es-ES" sz="2100" dirty="0" smtClean="0"/>
                    </a:p>
                    <a:p>
                      <a:r>
                        <a:rPr lang="es-ES" sz="2100" dirty="0" smtClean="0"/>
                        <a:t>Una vez realizados los exámenes, los resultados serán evaluados por el personal médico del modulo del ISSSTESON  y según sea el caso serán turnados a médicos especialistas o bien serán referidos a los programas de medicina preventiva</a:t>
                      </a:r>
                      <a:endParaRPr lang="es-MX" sz="21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71414"/>
            <a:ext cx="8472518" cy="5929354"/>
          </a:xfrm>
        </p:spPr>
        <p:txBody>
          <a:bodyPr>
            <a:noAutofit/>
          </a:bodyPr>
          <a:lstStyle/>
          <a:p>
            <a:r>
              <a:rPr lang="es-ES" sz="4000" b="1" dirty="0">
                <a:solidFill>
                  <a:srgbClr val="C00000"/>
                </a:solidFill>
              </a:rPr>
              <a:t>143 bis</a:t>
            </a:r>
            <a:r>
              <a:rPr lang="es-ES" sz="4000" b="1" dirty="0" smtClean="0">
                <a:solidFill>
                  <a:srgbClr val="C00000"/>
                </a:solidFill>
              </a:rPr>
              <a:t>. Programas de Salud Preventiva </a:t>
            </a:r>
          </a:p>
          <a:p>
            <a:pPr>
              <a:buNone/>
            </a:pPr>
            <a:endParaRPr lang="es-ES" sz="2300" b="1" dirty="0" smtClean="0"/>
          </a:p>
          <a:p>
            <a:r>
              <a:rPr lang="es-ES" sz="2300" b="1" dirty="0" smtClean="0"/>
              <a:t> </a:t>
            </a:r>
            <a:r>
              <a:rPr lang="es-ES" sz="2300" b="1" dirty="0"/>
              <a:t>La Universidad de Sonora llevará a cabo  programas de salud preventiva para el beneficio del personal académico y jubilados, para lo cual será necesario integrar una Comisión Mixta Multidisciplinaria de Salud que elabore dichos programas a partir de las necesidades identificadas en los trabajadores. </a:t>
            </a:r>
            <a:endParaRPr lang="es-MX" sz="2300" b="1" dirty="0"/>
          </a:p>
          <a:p>
            <a:endParaRPr lang="es-MX" sz="2300" b="1" dirty="0"/>
          </a:p>
          <a:p>
            <a:r>
              <a:rPr lang="es-ES" sz="2300" b="1" dirty="0"/>
              <a:t>Estos programas se llevarán a cabo empleándose los recursos físicos, materiales y humanos con los que cuentan los departamentos de las Divisiones de Ciencias Biológicas y de la Salud,  Ciencias Sociales y Ciencias Exactas y Naturales</a:t>
            </a:r>
            <a:r>
              <a:rPr lang="es-ES" sz="2300" b="1" dirty="0" smtClean="0"/>
              <a:t>.</a:t>
            </a:r>
            <a:endParaRPr lang="es-MX" sz="23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fontScale="92500" lnSpcReduction="10000"/>
          </a:bodyPr>
          <a:lstStyle/>
          <a:p>
            <a:r>
              <a:rPr lang="es-ES" sz="3200" b="1" dirty="0" smtClean="0"/>
              <a:t>La Comisión Mixta Multidisciplinaria de Salud anualmente evaluará los resultados de estos programas los cuales servirán de base para su constante mejoramiento. Además evaluará la necesidad de incrementar los apoyos para estos programas. </a:t>
            </a:r>
            <a:endParaRPr lang="es-ES" sz="3200" b="1" dirty="0" smtClean="0"/>
          </a:p>
          <a:p>
            <a:endParaRPr lang="es-MX" sz="3200" b="1" dirty="0" smtClean="0"/>
          </a:p>
          <a:p>
            <a:r>
              <a:rPr lang="es-ES" sz="3200" b="1" dirty="0" smtClean="0"/>
              <a:t>Asimismo, definirá las necesidades de descarga de personal académico que participe en los programas que se aprueben</a:t>
            </a:r>
            <a:r>
              <a:rPr lang="es-ES" sz="3200" dirty="0" smtClean="0"/>
              <a:t>.</a:t>
            </a:r>
            <a:endParaRPr lang="es-MX" sz="3200" dirty="0" smtClean="0"/>
          </a:p>
          <a:p>
            <a:endParaRPr lang="es-MX"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59</TotalTime>
  <Words>2003</Words>
  <Application>Microsoft Office PowerPoint</Application>
  <PresentationFormat>Presentación en pantalla (4:3)</PresentationFormat>
  <Paragraphs>80</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Intermedio</vt:lpstr>
      <vt:lpstr>Servicio Médico e ISSSTESON </vt:lpstr>
      <vt:lpstr>Clausula 141. Servicio Médico y Prestaciones </vt:lpstr>
      <vt:lpstr>Atención medica a padres: </vt:lpstr>
      <vt:lpstr>Cláusula 142: Modulo del ISSSTESON en la Unidad Regional Centro </vt:lpstr>
      <vt:lpstr>Diapositiva 5</vt:lpstr>
      <vt:lpstr>CLÁUSULA 143. SERVICIOS MÉDICOS PREVENTIVOS</vt:lpstr>
      <vt:lpstr>Diapositiva 7</vt:lpstr>
      <vt:lpstr>Diapositiva 8</vt:lpstr>
      <vt:lpstr>Diapositiva 9</vt:lpstr>
      <vt:lpstr>CLÁUSULA 144. PAGO DE HOSPITALIZACIÓN </vt:lpstr>
      <vt:lpstr>Cláusula 145: Traslado de pacientes</vt:lpstr>
      <vt:lpstr>Cláusula 148: Seguro de gastos médicos: </vt:lpstr>
      <vt:lpstr>Diapositiva 13</vt:lpstr>
      <vt:lpstr>Cláusula 168: Aparatos para enfermos </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Servicio Medico e ISSSTESON</dc:title>
  <dc:creator>Usuario</dc:creator>
  <cp:lastModifiedBy>Usuario</cp:lastModifiedBy>
  <cp:revision>6</cp:revision>
  <dcterms:created xsi:type="dcterms:W3CDTF">2012-11-07T01:44:55Z</dcterms:created>
  <dcterms:modified xsi:type="dcterms:W3CDTF">2012-11-07T02:44:38Z</dcterms:modified>
</cp:coreProperties>
</file>